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105F72-5046-0566-ED87-CE04A86C7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73DCD24-24A1-301D-1FB9-F645FAF38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E28703-5E5B-26FE-5257-ADE468EA3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D79C-B55F-4664-8832-2A9C1B5DD147}" type="datetimeFigureOut">
              <a:rPr lang="fr-FR" smtClean="0"/>
              <a:t>17/11/2023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6E27AF-CD6D-89D9-4D44-0B725C6FA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097A70-8C76-04E1-6AE2-F3B5DB6E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731C-79ED-46FA-996A-4B7883CABF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381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646F53-A5D3-EE1A-8B95-F10641ADA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B86D6CD-15CF-A4C8-563B-D1DBC1C5F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BBD7E0-CBB7-0D4F-2C2C-E96AE0736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D79C-B55F-4664-8832-2A9C1B5DD147}" type="datetimeFigureOut">
              <a:rPr lang="fr-FR" smtClean="0"/>
              <a:t>17/11/2023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7B483E-2E16-65D1-D2BC-B56712F36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909548-8ED1-44A6-699A-B1C561CEE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731C-79ED-46FA-996A-4B7883CABF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70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BC6AF40-1F9C-61B1-2FCB-31A9230B1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56C602-5B12-5DE4-7353-8EC87D728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D05F24-E607-C66B-15E4-BDBC6613E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D79C-B55F-4664-8832-2A9C1B5DD147}" type="datetimeFigureOut">
              <a:rPr lang="fr-FR" smtClean="0"/>
              <a:t>17/11/2023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53E34C-D927-CBB4-1853-D85CC6984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BCC17-D31B-1EF7-13F9-3CE9B5C44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731C-79ED-46FA-996A-4B7883CABF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53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5AE9CF-4CDC-DF04-8DC8-D313C2231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086980-9377-2619-27E2-428005937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F8EA54-D98A-0DBC-59AB-F7E960D6A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D79C-B55F-4664-8832-2A9C1B5DD147}" type="datetimeFigureOut">
              <a:rPr lang="fr-FR" smtClean="0"/>
              <a:t>17/11/2023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CCBF52-296C-ACE3-9457-7DDF0EE75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FEFAC1-49C0-59F5-303B-F09A6CE2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731C-79ED-46FA-996A-4B7883CABF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62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9889B9-09BC-3121-F233-32148AB63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8E218C-EE88-20C7-4BE3-5247AE2C8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4DEE38-6AB3-DA99-F9C4-F41C98E0D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D79C-B55F-4664-8832-2A9C1B5DD147}" type="datetimeFigureOut">
              <a:rPr lang="fr-FR" smtClean="0"/>
              <a:t>17/11/2023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5A74CD-C5F4-4A6D-EA9F-9120AACE4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0D79FE-6146-F748-E7A1-9AE873A5B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731C-79ED-46FA-996A-4B7883CABF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680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B11540-2EA7-28D5-9986-ED38E0A73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5199E1-D61A-85C3-7FCF-379F065CD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1FB115-25A2-DAB7-8EE9-FEBDC3D8E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796B4C3-BFA4-5723-92FF-E30BAA09A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D79C-B55F-4664-8832-2A9C1B5DD147}" type="datetimeFigureOut">
              <a:rPr lang="fr-FR" smtClean="0"/>
              <a:t>17/11/2023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1CD2D3-C4B0-80F0-C50E-4A4C8A14A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CCCBD7-E6B0-6897-6E15-CD8BA67DE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731C-79ED-46FA-996A-4B7883CABF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05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BA832D-5FA9-A031-0ACF-1A2FB1D1F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5301E8-76C5-9C4B-9A10-307AB0DAB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FE3D728-DFB6-F1C3-D78F-F104FB56E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559F2C1-4F62-04BC-D3DC-B21D2C3A21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73B89DA-7902-BD70-2C80-F8BA3BA8EE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920A1F2-BDD5-4B87-43D1-D8646DA81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D79C-B55F-4664-8832-2A9C1B5DD147}" type="datetimeFigureOut">
              <a:rPr lang="fr-FR" smtClean="0"/>
              <a:t>17/11/2023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E17FF62-7C2E-6852-54F2-ACB1824F4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66A935D-E99F-2CCC-6EEF-6400FF086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731C-79ED-46FA-996A-4B7883CABF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348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5ACAF8-C603-4C21-8BE1-CBE0C8457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7DBBE04-7AD2-AF6A-CC3C-85EC4D4CC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D79C-B55F-4664-8832-2A9C1B5DD147}" type="datetimeFigureOut">
              <a:rPr lang="fr-FR" smtClean="0"/>
              <a:t>17/11/2023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4C3AD16-44D0-C74B-9810-6F759FE98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106349A-44D8-0D43-400B-73F269DB2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731C-79ED-46FA-996A-4B7883CABF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379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14EE926-45FC-AEB5-62B7-28105F570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D79C-B55F-4664-8832-2A9C1B5DD147}" type="datetimeFigureOut">
              <a:rPr lang="fr-FR" smtClean="0"/>
              <a:t>17/11/2023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82A502B-F20F-4FC4-9D00-41436D725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A67FB4-7C1A-9AAA-F0D3-D8C8BF6FF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731C-79ED-46FA-996A-4B7883CABF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576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718259-77B5-B095-D6E9-06CA35E61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CCED95-226F-0AC0-86AC-6947E329B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461734F-89D7-DB77-093B-1BD9FA3F6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B0F378-BCB9-93D2-39AD-104DD852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D79C-B55F-4664-8832-2A9C1B5DD147}" type="datetimeFigureOut">
              <a:rPr lang="fr-FR" smtClean="0"/>
              <a:t>17/11/2023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C187CA-8EDD-7E11-EF32-80BFA5944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808E0D-6BD4-1B69-5AD4-7D36354F4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731C-79ED-46FA-996A-4B7883CABF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0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BD085C-1011-6360-AC67-B86B487BB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0822DFB-06BE-1D81-6C23-12BD93DBE9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8774639-8F67-AE8A-773D-C65745346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642CE47-A67B-21EA-9FD0-462684FB3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D79C-B55F-4664-8832-2A9C1B5DD147}" type="datetimeFigureOut">
              <a:rPr lang="fr-FR" smtClean="0"/>
              <a:t>17/11/2023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4108F2-1798-8791-FDB6-7C7E53800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6F407F-0D93-D562-04A9-3A7856C97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731C-79ED-46FA-996A-4B7883CABF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255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9E65CC0-488A-4DF1-1440-58A29842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C8A9C-383F-9D3D-E43A-CC5EB856A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B5A086-6857-8F1A-573A-3E356B5BCD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ED79C-B55F-4664-8832-2A9C1B5DD147}" type="datetimeFigureOut">
              <a:rPr lang="fr-FR" smtClean="0"/>
              <a:t>17/11/2023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BF9E5B-D181-6F3C-75F3-26F94C4985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7B24D7-EBFE-2538-BEEF-0153EF776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5731C-79ED-46FA-996A-4B7883CABF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141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2002" TargetMode="External"/><Relationship Id="rId13" Type="http://schemas.openxmlformats.org/officeDocument/2006/relationships/hyperlink" Target="https://fr.wikipedia.org/wiki/La_Guerre_des_cerveaux" TargetMode="External"/><Relationship Id="rId18" Type="http://schemas.openxmlformats.org/officeDocument/2006/relationships/hyperlink" Target="https://fr.wikipedia.org/wiki/John_Barry_(compositeur)" TargetMode="External"/><Relationship Id="rId3" Type="http://schemas.openxmlformats.org/officeDocument/2006/relationships/hyperlink" Target="https://fr.wikipedia.org/wiki/Une_affaire_d%27%C3%89tat" TargetMode="External"/><Relationship Id="rId21" Type="http://schemas.openxmlformats.org/officeDocument/2006/relationships/hyperlink" Target="https://fr.wikipedia.org/wiki/Alexandre_Astier" TargetMode="External"/><Relationship Id="rId7" Type="http://schemas.openxmlformats.org/officeDocument/2006/relationships/hyperlink" Target="https://fr.wikipedia.org/wiki/Le_Seigneur_des_anneaux_:_Les_Deux_Tours" TargetMode="External"/><Relationship Id="rId12" Type="http://schemas.openxmlformats.org/officeDocument/2006/relationships/hyperlink" Target="https://fr.wikipedia.org/wiki/Vladimir_Cosma" TargetMode="External"/><Relationship Id="rId17" Type="http://schemas.openxmlformats.org/officeDocument/2006/relationships/hyperlink" Target="https://fr.wikipedia.org/wiki/1965" TargetMode="External"/><Relationship Id="rId2" Type="http://schemas.openxmlformats.org/officeDocument/2006/relationships/hyperlink" Target="https://fr.wikipedia.org/wiki/Emir_Kusturica" TargetMode="External"/><Relationship Id="rId16" Type="http://schemas.openxmlformats.org/officeDocument/2006/relationships/hyperlink" Target="https://fr.wikipedia.org/wiki/Ipcress,_danger_imm%C3%A9diat" TargetMode="External"/><Relationship Id="rId20" Type="http://schemas.openxmlformats.org/officeDocument/2006/relationships/hyperlink" Target="https://fr.wikipedia.org/w/index.php?title=Cyril_Dupuy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Noko" TargetMode="External"/><Relationship Id="rId11" Type="http://schemas.openxmlformats.org/officeDocument/2006/relationships/hyperlink" Target="https://fr.wikipedia.org/wiki/Gheorghe_Zamfir" TargetMode="External"/><Relationship Id="rId24" Type="http://schemas.openxmlformats.org/officeDocument/2006/relationships/image" Target="../media/image7.jpeg"/><Relationship Id="rId5" Type="http://schemas.openxmlformats.org/officeDocument/2006/relationships/hyperlink" Target="https://fr.wikipedia.org/w/index.php?title=Noko&amp;action=edit&amp;redlink=1" TargetMode="External"/><Relationship Id="rId15" Type="http://schemas.openxmlformats.org/officeDocument/2006/relationships/hyperlink" Target="https://fr.wikipedia.org/wiki/Mikl%C3%B3s_R%C3%B3zsa" TargetMode="External"/><Relationship Id="rId23" Type="http://schemas.openxmlformats.org/officeDocument/2006/relationships/hyperlink" Target="https://fr.wikipedia.org/wiki/L%27Aventurier_(s%C3%A9rie_t%C3%A9l%C3%A9vis%C3%A9e)" TargetMode="External"/><Relationship Id="rId10" Type="http://schemas.openxmlformats.org/officeDocument/2006/relationships/hyperlink" Target="https://fr.wikipedia.org/wiki/Le_Grand_Blond_avec_une_chaussure_noire" TargetMode="External"/><Relationship Id="rId19" Type="http://schemas.openxmlformats.org/officeDocument/2006/relationships/hyperlink" Target="https://fr.wikipedia.org/wiki/Kaamelott_:_Premier_Volet" TargetMode="External"/><Relationship Id="rId4" Type="http://schemas.openxmlformats.org/officeDocument/2006/relationships/hyperlink" Target="https://fr.wikipedia.org/wiki/2009" TargetMode="External"/><Relationship Id="rId9" Type="http://schemas.openxmlformats.org/officeDocument/2006/relationships/hyperlink" Target="https://fr.wikipedia.org/wiki/Howard_Shore" TargetMode="External"/><Relationship Id="rId14" Type="http://schemas.openxmlformats.org/officeDocument/2006/relationships/hyperlink" Target="https://fr.wikipedia.org/wiki/1968" TargetMode="External"/><Relationship Id="rId22" Type="http://schemas.openxmlformats.org/officeDocument/2006/relationships/hyperlink" Target="https://fr.wikipedia.org/wiki/Amicalement_v%C3%B4tr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habits, personne, intérieur, classe&#10;&#10;Description générée automatiquement">
            <a:extLst>
              <a:ext uri="{FF2B5EF4-FFF2-40B4-BE49-F238E27FC236}">
                <a16:creationId xmlns:a16="http://schemas.microsoft.com/office/drawing/2014/main" id="{AC2AA247-D647-A66E-3ABE-EDCA3A6A94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9" r="4878" b="-1"/>
          <a:stretch/>
        </p:blipFill>
        <p:spPr>
          <a:xfrm>
            <a:off x="33347" y="0"/>
            <a:ext cx="12191980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5503B5B-4561-89F0-983A-918EBAB42AA2}"/>
              </a:ext>
            </a:extLst>
          </p:cNvPr>
          <p:cNvSpPr txBox="1"/>
          <p:nvPr/>
        </p:nvSpPr>
        <p:spPr>
          <a:xfrm>
            <a:off x="523875" y="42595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Le CYMBALUM au lycée Jacques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Prévert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600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A7C5F937-FDA4-49FD-A135-03738460F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515E37C-522A-423F-B958-36BF66141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 descr="Une image contenant habits, personne, musique, Visage humain&#10;&#10;Description générée automatiquement">
            <a:extLst>
              <a:ext uri="{FF2B5EF4-FFF2-40B4-BE49-F238E27FC236}">
                <a16:creationId xmlns:a16="http://schemas.microsoft.com/office/drawing/2014/main" id="{28549812-10B5-154A-1DAC-104A18F262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7185"/>
          <a:stretch/>
        </p:blipFill>
        <p:spPr>
          <a:xfrm>
            <a:off x="20" y="10"/>
            <a:ext cx="6095980" cy="4196271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3" y="0"/>
                </a:lnTo>
                <a:lnTo>
                  <a:pt x="5998730" y="19709"/>
                </a:lnTo>
                <a:cubicBezTo>
                  <a:pt x="6001245" y="280059"/>
                  <a:pt x="5986414" y="540409"/>
                  <a:pt x="5999656" y="800631"/>
                </a:cubicBezTo>
                <a:cubicBezTo>
                  <a:pt x="6009854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2" y="3561638"/>
                  <a:pt x="5989196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0" y="4176620"/>
                </a:lnTo>
                <a:cubicBezTo>
                  <a:pt x="5886701" y="4176651"/>
                  <a:pt x="5821787" y="4174749"/>
                  <a:pt x="5756904" y="4173480"/>
                </a:cubicBezTo>
                <a:cubicBezTo>
                  <a:pt x="5518558" y="4169040"/>
                  <a:pt x="5280085" y="4173480"/>
                  <a:pt x="5042246" y="4150774"/>
                </a:cubicBezTo>
                <a:cubicBezTo>
                  <a:pt x="4977617" y="4144622"/>
                  <a:pt x="4912545" y="4140690"/>
                  <a:pt x="4847599" y="4141467"/>
                </a:cubicBezTo>
                <a:cubicBezTo>
                  <a:pt x="4782654" y="4142244"/>
                  <a:pt x="4717834" y="4147730"/>
                  <a:pt x="4653712" y="4160414"/>
                </a:cubicBezTo>
                <a:cubicBezTo>
                  <a:pt x="4446570" y="4200625"/>
                  <a:pt x="4238795" y="4203162"/>
                  <a:pt x="4029496" y="4186925"/>
                </a:cubicBezTo>
                <a:cubicBezTo>
                  <a:pt x="3943620" y="4180203"/>
                  <a:pt x="3857745" y="4169040"/>
                  <a:pt x="3771488" y="4171196"/>
                </a:cubicBezTo>
                <a:cubicBezTo>
                  <a:pt x="3623584" y="4175129"/>
                  <a:pt x="3475553" y="4167137"/>
                  <a:pt x="3327522" y="4169167"/>
                </a:cubicBezTo>
                <a:cubicBezTo>
                  <a:pt x="3323527" y="4169738"/>
                  <a:pt x="3319442" y="4169205"/>
                  <a:pt x="3315726" y="4167645"/>
                </a:cubicBezTo>
                <a:cubicBezTo>
                  <a:pt x="3278940" y="4142402"/>
                  <a:pt x="3238602" y="4152169"/>
                  <a:pt x="3200548" y="4158765"/>
                </a:cubicBezTo>
                <a:cubicBezTo>
                  <a:pt x="3074081" y="4180710"/>
                  <a:pt x="2947741" y="4191492"/>
                  <a:pt x="2819245" y="4174494"/>
                </a:cubicBezTo>
                <a:cubicBezTo>
                  <a:pt x="2696545" y="4156698"/>
                  <a:pt x="2572095" y="4154478"/>
                  <a:pt x="2448850" y="4167898"/>
                </a:cubicBezTo>
                <a:cubicBezTo>
                  <a:pt x="2279382" y="4187687"/>
                  <a:pt x="2110548" y="4183501"/>
                  <a:pt x="1941461" y="4167898"/>
                </a:cubicBezTo>
                <a:cubicBezTo>
                  <a:pt x="1872836" y="4161556"/>
                  <a:pt x="1803197" y="4150774"/>
                  <a:pt x="1735207" y="4166630"/>
                </a:cubicBezTo>
                <a:cubicBezTo>
                  <a:pt x="1651488" y="4186038"/>
                  <a:pt x="1568022" y="4179695"/>
                  <a:pt x="1484049" y="4175382"/>
                </a:cubicBezTo>
                <a:cubicBezTo>
                  <a:pt x="1377751" y="4169801"/>
                  <a:pt x="1271707" y="4153692"/>
                  <a:pt x="1165028" y="4166376"/>
                </a:cubicBezTo>
                <a:cubicBezTo>
                  <a:pt x="1115684" y="4172211"/>
                  <a:pt x="1066721" y="4181471"/>
                  <a:pt x="1016743" y="4179061"/>
                </a:cubicBezTo>
                <a:cubicBezTo>
                  <a:pt x="878480" y="4172719"/>
                  <a:pt x="740343" y="4165235"/>
                  <a:pt x="601825" y="4166376"/>
                </a:cubicBezTo>
                <a:cubicBezTo>
                  <a:pt x="543856" y="4166757"/>
                  <a:pt x="486267" y="4168659"/>
                  <a:pt x="428552" y="4172845"/>
                </a:cubicBezTo>
                <a:cubicBezTo>
                  <a:pt x="320858" y="4180710"/>
                  <a:pt x="213545" y="4170055"/>
                  <a:pt x="106233" y="4166249"/>
                </a:cubicBezTo>
                <a:lnTo>
                  <a:pt x="0" y="4171008"/>
                </a:lnTo>
                <a:close/>
              </a:path>
            </a:pathLst>
          </a:custGeom>
        </p:spPr>
      </p:pic>
      <p:pic>
        <p:nvPicPr>
          <p:cNvPr id="3" name="Image 2" descr="Une image contenant habits, personne, homme, femme&#10;&#10;Description générée automatiquement">
            <a:extLst>
              <a:ext uri="{FF2B5EF4-FFF2-40B4-BE49-F238E27FC236}">
                <a16:creationId xmlns:a16="http://schemas.microsoft.com/office/drawing/2014/main" id="{9069CDDB-2133-CFC3-0E42-F5FC8DCFA8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5" r="17006"/>
          <a:stretch/>
        </p:blipFill>
        <p:spPr>
          <a:xfrm>
            <a:off x="6019800" y="-1"/>
            <a:ext cx="6172193" cy="4187672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</p:spPr>
      </p:pic>
      <p:sp>
        <p:nvSpPr>
          <p:cNvPr id="55" name="sketch line">
            <a:extLst>
              <a:ext uri="{FF2B5EF4-FFF2-40B4-BE49-F238E27FC236}">
                <a16:creationId xmlns:a16="http://schemas.microsoft.com/office/drawing/2014/main" id="{C125E75E-F290-415E-9397-4DAC206C5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57015" y="533095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C4086EC-77CB-6B72-E029-37F1D106C3CA}"/>
              </a:ext>
            </a:extLst>
          </p:cNvPr>
          <p:cNvSpPr txBox="1"/>
          <p:nvPr/>
        </p:nvSpPr>
        <p:spPr>
          <a:xfrm>
            <a:off x="4654294" y="4562856"/>
            <a:ext cx="6894576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</a:rPr>
              <a:t>Dans le cadre de </a:t>
            </a:r>
            <a:r>
              <a:rPr lang="en-US" sz="2200" dirty="0" err="1">
                <a:effectLst/>
              </a:rPr>
              <a:t>l’automne</a:t>
            </a:r>
            <a:r>
              <a:rPr lang="en-US" sz="2200" dirty="0">
                <a:effectLst/>
              </a:rPr>
              <a:t> musical de </a:t>
            </a:r>
            <a:r>
              <a:rPr lang="en-US" sz="2200" dirty="0" err="1">
                <a:effectLst/>
              </a:rPr>
              <a:t>Taverny</a:t>
            </a:r>
            <a:r>
              <a:rPr lang="en-US" sz="2200" dirty="0">
                <a:effectLst/>
              </a:rPr>
              <a:t>, 3 classes de </a:t>
            </a:r>
            <a:r>
              <a:rPr lang="en-US" sz="2200" dirty="0" err="1">
                <a:effectLst/>
              </a:rPr>
              <a:t>seconde</a:t>
            </a:r>
            <a:r>
              <a:rPr lang="en-US" sz="2200" dirty="0">
                <a:effectLst/>
              </a:rPr>
              <a:t> et les </a:t>
            </a:r>
            <a:r>
              <a:rPr lang="en-US" sz="2200" dirty="0" err="1">
                <a:effectLst/>
              </a:rPr>
              <a:t>élèves</a:t>
            </a:r>
            <a:r>
              <a:rPr lang="en-US" sz="2200" dirty="0">
                <a:effectLst/>
              </a:rPr>
              <a:t> de </a:t>
            </a:r>
            <a:r>
              <a:rPr lang="en-US" sz="2200" dirty="0" err="1">
                <a:effectLst/>
              </a:rPr>
              <a:t>l’option</a:t>
            </a:r>
            <a:r>
              <a:rPr lang="en-US" sz="2200" dirty="0">
                <a:effectLst/>
              </a:rPr>
              <a:t> musique </a:t>
            </a:r>
            <a:r>
              <a:rPr lang="en-US" sz="2200" dirty="0" err="1">
                <a:effectLst/>
              </a:rPr>
              <a:t>ont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assisté</a:t>
            </a:r>
            <a:r>
              <a:rPr lang="en-US" sz="2200" dirty="0">
                <a:effectLst/>
              </a:rPr>
              <a:t> à la </a:t>
            </a:r>
            <a:r>
              <a:rPr lang="en-US" sz="2200" dirty="0" err="1">
                <a:effectLst/>
              </a:rPr>
              <a:t>présentation</a:t>
            </a:r>
            <a:r>
              <a:rPr lang="en-US" sz="2200" dirty="0">
                <a:effectLst/>
              </a:rPr>
              <a:t> d’un instrument </a:t>
            </a:r>
            <a:r>
              <a:rPr lang="en-US" sz="2200" dirty="0" err="1">
                <a:effectLst/>
              </a:rPr>
              <a:t>insolite</a:t>
            </a:r>
            <a:r>
              <a:rPr lang="en-US" sz="2200" dirty="0">
                <a:effectLst/>
              </a:rPr>
              <a:t>, le </a:t>
            </a:r>
            <a:r>
              <a:rPr lang="en-US" sz="2200" dirty="0" err="1">
                <a:effectLst/>
              </a:rPr>
              <a:t>Cymbalum</a:t>
            </a:r>
            <a:r>
              <a:rPr lang="en-US" sz="2200" dirty="0">
                <a:effectLst/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</a:rPr>
              <a:t>le 14 </a:t>
            </a:r>
            <a:r>
              <a:rPr lang="en-US" sz="2200" dirty="0" err="1">
                <a:effectLst/>
              </a:rPr>
              <a:t>Septembre</a:t>
            </a:r>
            <a:r>
              <a:rPr lang="en-US" sz="2200" dirty="0">
                <a:effectLst/>
              </a:rPr>
              <a:t> 2023 au lycée par Lurie </a:t>
            </a:r>
            <a:r>
              <a:rPr lang="en-US" sz="2200" dirty="0" err="1">
                <a:effectLst/>
              </a:rPr>
              <a:t>Morar</a:t>
            </a:r>
            <a:endParaRPr lang="en-US" sz="2200" dirty="0">
              <a:effectLst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004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Image 3" descr="Une image contenant sol, intérieur, en bois&#10;&#10;Description générée automatiquement">
            <a:extLst>
              <a:ext uri="{FF2B5EF4-FFF2-40B4-BE49-F238E27FC236}">
                <a16:creationId xmlns:a16="http://schemas.microsoft.com/office/drawing/2014/main" id="{83FC225C-B47A-781C-492D-0BABE84898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4" b="1"/>
          <a:stretch/>
        </p:blipFill>
        <p:spPr>
          <a:xfrm>
            <a:off x="20" y="-1"/>
            <a:ext cx="4917198" cy="291913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1CF03BDF-BAB0-4895-98AF-E26EE081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979264" y="-929399"/>
            <a:ext cx="2408650" cy="4367176"/>
            <a:chOff x="6833344" y="1502572"/>
            <a:chExt cx="2408650" cy="434374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598CC8A-F5E2-4B20-8E5A-5C9F77B0E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0" flipH="1">
              <a:off x="4661474" y="3674442"/>
              <a:ext cx="4343740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56EFDDC-4D10-40E2-B179-928889F8B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0">
              <a:off x="8039282" y="308817"/>
              <a:ext cx="0" cy="2405424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Straight Connector 55">
            <a:extLst>
              <a:ext uri="{FF2B5EF4-FFF2-40B4-BE49-F238E27FC236}">
                <a16:creationId xmlns:a16="http://schemas.microsoft.com/office/drawing/2014/main" id="{DAE05351-315A-4BA9-A90A-FE5C94952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395425" y="1512087"/>
            <a:ext cx="579657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Une image contenant acier, métal, en bois, grille&#10;&#10;Description générée automatiquement">
            <a:extLst>
              <a:ext uri="{FF2B5EF4-FFF2-40B4-BE49-F238E27FC236}">
                <a16:creationId xmlns:a16="http://schemas.microsoft.com/office/drawing/2014/main" id="{B8FE1D91-AD99-9390-8B15-3EFBE7435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64" b="3"/>
          <a:stretch/>
        </p:blipFill>
        <p:spPr>
          <a:xfrm>
            <a:off x="20" y="3325517"/>
            <a:ext cx="5517385" cy="353248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5F9C2E4-E0C1-BC22-92D5-5B6BE298FC85}"/>
              </a:ext>
            </a:extLst>
          </p:cNvPr>
          <p:cNvSpPr txBox="1"/>
          <p:nvPr/>
        </p:nvSpPr>
        <p:spPr>
          <a:xfrm>
            <a:off x="6395425" y="1781070"/>
            <a:ext cx="4984666" cy="1748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effectLst/>
              </a:rPr>
              <a:t>Le cymbalum  est un instrument à cordes frappées faisant partie de la famille des cithares sur table.  Il y a peu de cymbalistes en France.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D20816A-53A8-414B-9615-2877C1081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3852756"/>
            <a:ext cx="4913995" cy="3005244"/>
            <a:chOff x="6836570" y="1502570"/>
            <a:chExt cx="4913995" cy="3005244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9CC84F6-0A3D-42D4-84D1-34E857123F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6842352" y="1502573"/>
              <a:ext cx="0" cy="3005241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76FD32F-1C07-4AF8-994F-CDC99B5D4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836570" y="1502570"/>
              <a:ext cx="4913995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Image 12" descr="Une image contenant en bois, intérieur, art, tissage&#10;&#10;Description générée automatiquement avec une confiance moyenne">
            <a:extLst>
              <a:ext uri="{FF2B5EF4-FFF2-40B4-BE49-F238E27FC236}">
                <a16:creationId xmlns:a16="http://schemas.microsoft.com/office/drawing/2014/main" id="{2D2FE5F9-BBC9-A151-5773-59C86454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0" b="-3"/>
          <a:stretch/>
        </p:blipFill>
        <p:spPr>
          <a:xfrm>
            <a:off x="6027179" y="4423358"/>
            <a:ext cx="6164819" cy="2434645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39805232-5777-4A85-942E-6BB80CF20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73977" y="4853728"/>
            <a:ext cx="4800563" cy="2004272"/>
            <a:chOff x="6836571" y="1502570"/>
            <a:chExt cx="4800563" cy="2004272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2826189-C92E-4884-BA98-A2156BB5B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6837848" y="1502574"/>
              <a:ext cx="0" cy="2004268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9EC6AF7-21E3-4FF6-A839-F8004D2D7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836571" y="1502570"/>
              <a:ext cx="4800563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4654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2C73A45-066D-9BEB-3D70-DBB9ED993FA8}"/>
              </a:ext>
            </a:extLst>
          </p:cNvPr>
          <p:cNvSpPr txBox="1"/>
          <p:nvPr/>
        </p:nvSpPr>
        <p:spPr>
          <a:xfrm>
            <a:off x="215804" y="4717458"/>
            <a:ext cx="50402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https://www.youtube.com/watch?v=9sv59UohGXk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28D2069-FF5D-E561-4038-3D39E00B68D7}"/>
              </a:ext>
            </a:extLst>
          </p:cNvPr>
          <p:cNvSpPr txBox="1"/>
          <p:nvPr/>
        </p:nvSpPr>
        <p:spPr>
          <a:xfrm>
            <a:off x="4883715" y="1052753"/>
            <a:ext cx="609452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Le cymbalum est présent dans plusieurs bandes originales de films :</a:t>
            </a:r>
          </a:p>
          <a:p>
            <a:pPr algn="l"/>
            <a:endParaRPr lang="fr-FR" sz="1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400" b="0" i="0" dirty="0">
                <a:effectLst/>
                <a:latin typeface="Arial" panose="020B0604020202020204" pitchFamily="34" charset="0"/>
              </a:rPr>
              <a:t>les films d'</a:t>
            </a:r>
            <a:r>
              <a:rPr lang="fr-FR" sz="1400" b="0" i="0" u="none" strike="noStrike" dirty="0">
                <a:effectLst/>
                <a:latin typeface="Arial" panose="020B0604020202020204" pitchFamily="34" charset="0"/>
                <a:hlinkClick r:id="rId2" tooltip="Emir Kusturic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Emir Kusturica</a:t>
            </a:r>
            <a:r>
              <a:rPr lang="fr-FR" sz="1400" b="0" i="0" dirty="0">
                <a:effectLst/>
                <a:latin typeface="Arial" panose="020B0604020202020204" pitchFamily="34" charset="0"/>
              </a:rPr>
              <a:t>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400" b="0" i="0" u="none" strike="noStrike" dirty="0">
                <a:effectLst/>
                <a:latin typeface="Arial" panose="020B0604020202020204" pitchFamily="34" charset="0"/>
                <a:hlinkClick r:id="rId3" tooltip="Une affaire d'Éta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Une Affaire d'Etat</a:t>
            </a:r>
            <a:r>
              <a:rPr lang="fr-FR" sz="1400" b="0" i="0" dirty="0">
                <a:effectLst/>
                <a:latin typeface="Arial" panose="020B0604020202020204" pitchFamily="34" charset="0"/>
              </a:rPr>
              <a:t>, en </a:t>
            </a:r>
            <a:r>
              <a:rPr lang="fr-FR" sz="1400" b="0" i="0" u="none" strike="noStrike" dirty="0">
                <a:effectLst/>
                <a:latin typeface="Arial" panose="020B0604020202020204" pitchFamily="34" charset="0"/>
                <a:hlinkClick r:id="rId4" tooltip="200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2009</a:t>
            </a:r>
            <a:r>
              <a:rPr lang="fr-FR" sz="1400" b="0" i="0" dirty="0">
                <a:effectLst/>
                <a:latin typeface="Arial" panose="020B0604020202020204" pitchFamily="34" charset="0"/>
              </a:rPr>
              <a:t>, musique de </a:t>
            </a:r>
            <a:r>
              <a:rPr lang="fr-FR" sz="1400" b="0" i="0" u="none" strike="noStrike" dirty="0" err="1">
                <a:effectLst/>
                <a:latin typeface="Arial" panose="020B0604020202020204" pitchFamily="34" charset="0"/>
                <a:hlinkClick r:id="rId5" tooltip="Noko (page inexistant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Noko</a:t>
            </a:r>
            <a:r>
              <a:rPr lang="fr-FR" sz="1400" b="0" i="0" dirty="0">
                <a:effectLst/>
                <a:latin typeface="Arial" panose="020B0604020202020204" pitchFamily="34" charset="0"/>
              </a:rPr>
              <a:t> </a:t>
            </a:r>
            <a:r>
              <a:rPr lang="fr-FR" sz="1400" b="1" i="0" u="none" strike="noStrike" dirty="0">
                <a:effectLst/>
                <a:latin typeface="Courier New" panose="02070309020205020404" pitchFamily="49" charset="0"/>
                <a:hlinkClick r:id="rId6" tooltip="en:Nok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(en)</a:t>
            </a:r>
            <a:endParaRPr lang="fr-FR" sz="1400" b="0" i="0" dirty="0"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400" b="0" i="1" u="none" strike="noStrike" dirty="0">
                <a:effectLst/>
                <a:latin typeface="Arial" panose="020B0604020202020204" pitchFamily="34" charset="0"/>
                <a:hlinkClick r:id="rId7" tooltip="Le Seigneur des anneaux : Les Deux Tour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 Seigneur des anneaux : Les Deux Tours</a:t>
            </a:r>
            <a:r>
              <a:rPr lang="fr-FR" sz="1400" b="0" i="0" dirty="0">
                <a:effectLst/>
                <a:latin typeface="Arial" panose="020B0604020202020204" pitchFamily="34" charset="0"/>
              </a:rPr>
              <a:t>, en </a:t>
            </a:r>
            <a:r>
              <a:rPr lang="fr-FR" sz="1400" b="0" i="0" u="none" strike="noStrike" dirty="0">
                <a:effectLst/>
                <a:latin typeface="Arial" panose="020B0604020202020204" pitchFamily="34" charset="0"/>
                <a:hlinkClick r:id="rId8" tooltip="200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2002</a:t>
            </a:r>
            <a:r>
              <a:rPr lang="fr-FR" sz="1400" b="0" i="0" dirty="0">
                <a:effectLst/>
                <a:latin typeface="Arial" panose="020B0604020202020204" pitchFamily="34" charset="0"/>
              </a:rPr>
              <a:t>, musique de </a:t>
            </a:r>
            <a:r>
              <a:rPr lang="fr-FR" sz="1400" b="0" i="0" u="none" strike="noStrike" dirty="0">
                <a:effectLst/>
                <a:latin typeface="Arial" panose="020B0604020202020204" pitchFamily="34" charset="0"/>
                <a:hlinkClick r:id="rId9" tooltip="Howard Sho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Howard Shore</a:t>
            </a:r>
            <a:r>
              <a:rPr lang="fr-FR" sz="1400" b="0" i="0" dirty="0">
                <a:effectLst/>
                <a:latin typeface="Arial" panose="020B0604020202020204" pitchFamily="34" charset="0"/>
              </a:rPr>
              <a:t> (thème de </a:t>
            </a:r>
            <a:r>
              <a:rPr lang="fr-FR" sz="1400" b="0" i="0" dirty="0" err="1">
                <a:effectLst/>
                <a:latin typeface="Arial" panose="020B0604020202020204" pitchFamily="34" charset="0"/>
              </a:rPr>
              <a:t>Gollum</a:t>
            </a:r>
            <a:r>
              <a:rPr lang="fr-FR" sz="1400" b="0" i="0" dirty="0">
                <a:effectLst/>
                <a:latin typeface="Arial" panose="020B0604020202020204" pitchFamily="34" charset="0"/>
              </a:rPr>
              <a:t>),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400" b="0" i="1" u="none" strike="noStrike" dirty="0">
                <a:effectLst/>
                <a:latin typeface="Arial" panose="020B0604020202020204" pitchFamily="34" charset="0"/>
                <a:hlinkClick r:id="rId10" tooltip="Le Grand Blond avec une chaussure noi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 Grand Blond avec une chaussure noire</a:t>
            </a:r>
            <a:r>
              <a:rPr lang="fr-FR" sz="1400" b="0" i="0" dirty="0">
                <a:effectLst/>
                <a:latin typeface="Arial" panose="020B0604020202020204" pitchFamily="34" charset="0"/>
              </a:rPr>
              <a:t>, en 1972, accompagnant le flûtiste de Pan</a:t>
            </a:r>
            <a:r>
              <a:rPr lang="fr-FR" sz="1400" b="0" i="0" dirty="0">
                <a:latin typeface="Arial" panose="020B0604020202020204" pitchFamily="34" charset="0"/>
              </a:rPr>
              <a:t> </a:t>
            </a:r>
            <a:r>
              <a:rPr lang="fr-FR" sz="1400" b="0" i="0" u="none" strike="noStrike" dirty="0">
                <a:latin typeface="Arial" panose="020B0604020202020204" pitchFamily="34" charset="0"/>
                <a:hlinkClick r:id="rId11" tooltip="Gheorghe Zamfi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Gheorghe </a:t>
            </a:r>
            <a:r>
              <a:rPr lang="fr-FR" sz="1400" b="0" i="0" u="none" strike="noStrike" dirty="0" err="1">
                <a:latin typeface="Arial" panose="020B0604020202020204" pitchFamily="34" charset="0"/>
                <a:hlinkClick r:id="rId11" tooltip="Gheorghe Zamfi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Zamfir</a:t>
            </a:r>
            <a:r>
              <a:rPr lang="fr-FR" sz="1400" b="0" i="0" dirty="0">
                <a:latin typeface="Arial" panose="020B0604020202020204" pitchFamily="34" charset="0"/>
              </a:rPr>
              <a:t>, musique composée par </a:t>
            </a:r>
            <a:r>
              <a:rPr lang="fr-FR" sz="1400" b="0" i="0" u="none" strike="noStrike" dirty="0">
                <a:latin typeface="Arial" panose="020B0604020202020204" pitchFamily="34" charset="0"/>
                <a:hlinkClick r:id="rId12" tooltip="Vladimir Cosm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Vladimir </a:t>
            </a:r>
            <a:r>
              <a:rPr lang="fr-FR" sz="1400" b="0" i="0" u="none" strike="noStrike" dirty="0" err="1">
                <a:latin typeface="Arial" panose="020B0604020202020204" pitchFamily="34" charset="0"/>
                <a:hlinkClick r:id="rId12" tooltip="Vladimir Cosm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Cosma</a:t>
            </a:r>
            <a:r>
              <a:rPr lang="fr-FR" sz="1400" b="0" i="0" dirty="0">
                <a:effectLst/>
                <a:latin typeface="Arial" panose="020B0604020202020204" pitchFamily="34" charset="0"/>
              </a:rPr>
              <a:t>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400" b="0" i="1" u="none" strike="noStrike" dirty="0">
                <a:effectLst/>
                <a:latin typeface="Arial" panose="020B0604020202020204" pitchFamily="34" charset="0"/>
                <a:hlinkClick r:id="rId13" tooltip="La Guerre des cerveaux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Guerre des cerveaux</a:t>
            </a:r>
            <a:r>
              <a:rPr lang="fr-FR" sz="1400" b="0" i="0" dirty="0">
                <a:effectLst/>
                <a:latin typeface="Arial" panose="020B0604020202020204" pitchFamily="34" charset="0"/>
              </a:rPr>
              <a:t>, en </a:t>
            </a:r>
            <a:r>
              <a:rPr lang="fr-FR" sz="1400" b="0" i="0" u="none" strike="noStrike" dirty="0">
                <a:effectLst/>
                <a:latin typeface="Arial" panose="020B0604020202020204" pitchFamily="34" charset="0"/>
                <a:hlinkClick r:id="rId14" tooltip="196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1968</a:t>
            </a:r>
            <a:r>
              <a:rPr lang="fr-FR" sz="1400" b="0" i="0" dirty="0">
                <a:effectLst/>
                <a:latin typeface="Arial" panose="020B0604020202020204" pitchFamily="34" charset="0"/>
              </a:rPr>
              <a:t>, sur une musique de </a:t>
            </a:r>
            <a:r>
              <a:rPr lang="fr-FR" sz="1400" b="0" i="0" u="sng" dirty="0">
                <a:effectLst/>
                <a:latin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Miklós </a:t>
            </a:r>
            <a:r>
              <a:rPr lang="fr-FR" sz="1400" b="0" i="0" u="sng" dirty="0" err="1">
                <a:effectLst/>
                <a:latin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Rózsa</a:t>
            </a:r>
            <a:r>
              <a:rPr lang="fr-FR" sz="1400" b="0" i="0" dirty="0">
                <a:effectLst/>
                <a:latin typeface="Arial" panose="020B0604020202020204" pitchFamily="34" charset="0"/>
              </a:rPr>
              <a:t>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400" b="0" i="1" u="none" strike="noStrike" dirty="0">
                <a:effectLst/>
                <a:latin typeface="Arial" panose="020B0604020202020204" pitchFamily="34" charset="0"/>
                <a:hlinkClick r:id="rId16" tooltip="Ipcress, danger immédia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IPCRESS, Danger Immédiat</a:t>
            </a:r>
            <a:r>
              <a:rPr lang="fr-FR" sz="1400" b="0" i="0" dirty="0">
                <a:effectLst/>
                <a:latin typeface="Arial" panose="020B0604020202020204" pitchFamily="34" charset="0"/>
              </a:rPr>
              <a:t>, en </a:t>
            </a:r>
            <a:r>
              <a:rPr lang="fr-FR" sz="1400" b="0" i="0" u="none" strike="noStrike" dirty="0">
                <a:effectLst/>
                <a:latin typeface="Arial" panose="020B0604020202020204" pitchFamily="34" charset="0"/>
                <a:hlinkClick r:id="rId17" tooltip="196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1965</a:t>
            </a:r>
            <a:r>
              <a:rPr lang="fr-FR" sz="1400" b="0" i="0" dirty="0">
                <a:effectLst/>
                <a:latin typeface="Arial" panose="020B0604020202020204" pitchFamily="34" charset="0"/>
              </a:rPr>
              <a:t>, sur une musique de </a:t>
            </a:r>
            <a:r>
              <a:rPr lang="fr-FR" sz="1400" b="0" i="0" u="none" strike="noStrike" dirty="0">
                <a:effectLst/>
                <a:latin typeface="Arial" panose="020B0604020202020204" pitchFamily="34" charset="0"/>
                <a:hlinkClick r:id="rId18" tooltip="John Barry (compositeur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 Barry</a:t>
            </a:r>
            <a:endParaRPr lang="fr-FR" sz="1400" b="0" i="0" dirty="0"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400" b="0" i="0" u="none" strike="noStrike" dirty="0" err="1">
                <a:effectLst/>
                <a:latin typeface="Arial" panose="020B0604020202020204" pitchFamily="34" charset="0"/>
                <a:hlinkClick r:id="rId19" tooltip="Kaamelott : Premier Vole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Kaamelott</a:t>
            </a:r>
            <a:r>
              <a:rPr lang="fr-FR" sz="1400" b="0" i="0" u="none" strike="noStrike" dirty="0">
                <a:effectLst/>
                <a:latin typeface="Arial" panose="020B0604020202020204" pitchFamily="34" charset="0"/>
                <a:hlinkClick r:id="rId19" tooltip="Kaamelott : Premier Vole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Premier Volet</a:t>
            </a:r>
            <a:r>
              <a:rPr lang="fr-FR" sz="1400" b="0" i="0" dirty="0">
                <a:effectLst/>
                <a:latin typeface="Arial" panose="020B0604020202020204" pitchFamily="34" charset="0"/>
              </a:rPr>
              <a:t>, en 2020, joué par </a:t>
            </a:r>
            <a:r>
              <a:rPr lang="fr-FR" sz="1400" b="0" i="0" u="none" strike="noStrike" dirty="0">
                <a:effectLst/>
                <a:latin typeface="Arial" panose="020B0604020202020204" pitchFamily="34" charset="0"/>
                <a:hlinkClick r:id="rId20" tooltip="Cyril Dupuy (page inexistant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Cyril Dupuy</a:t>
            </a:r>
            <a:r>
              <a:rPr lang="fr-FR" sz="1400" b="0" i="0" dirty="0">
                <a:effectLst/>
                <a:latin typeface="Arial" panose="020B0604020202020204" pitchFamily="34" charset="0"/>
              </a:rPr>
              <a:t>, musique de </a:t>
            </a:r>
            <a:r>
              <a:rPr lang="fr-FR" sz="1400" b="0" i="0" u="none" strike="noStrike" dirty="0">
                <a:effectLst/>
                <a:latin typeface="Arial" panose="020B0604020202020204" pitchFamily="34" charset="0"/>
                <a:hlinkClick r:id="rId21" tooltip="Alexandre Asti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Alexandre Astier</a:t>
            </a:r>
            <a:r>
              <a:rPr lang="fr-FR" sz="1400" b="0" i="0" dirty="0"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fr-FR" sz="1400" b="0" i="0" u="none" strike="noStrike" dirty="0">
                <a:effectLst/>
                <a:latin typeface="Arial" panose="020B0604020202020204" pitchFamily="34" charset="0"/>
                <a:hlinkClick r:id="rId18" tooltip="John Barry (compositeur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 Barry</a:t>
            </a:r>
            <a:r>
              <a:rPr lang="fr-FR" sz="1400" b="0" i="0" dirty="0">
                <a:effectLst/>
                <a:latin typeface="Arial" panose="020B0604020202020204" pitchFamily="34" charset="0"/>
              </a:rPr>
              <a:t> utilisa également cet instrument pour le générique des séries </a:t>
            </a:r>
            <a:r>
              <a:rPr lang="fr-FR" sz="1400" b="0" i="1" u="none" strike="noStrike" dirty="0">
                <a:effectLst/>
                <a:latin typeface="Arial" panose="020B0604020202020204" pitchFamily="34" charset="0"/>
                <a:hlinkClick r:id="rId22" tooltip="Amicalement vôt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Amicalement Vôtre</a:t>
            </a:r>
            <a:r>
              <a:rPr lang="fr-FR" sz="1400" b="0" i="0" dirty="0">
                <a:effectLst/>
                <a:latin typeface="Arial" panose="020B0604020202020204" pitchFamily="34" charset="0"/>
              </a:rPr>
              <a:t> et </a:t>
            </a:r>
            <a:r>
              <a:rPr lang="fr-FR" sz="1400" b="0" i="1" u="none" strike="noStrike" dirty="0">
                <a:effectLst/>
                <a:latin typeface="Arial" panose="020B0604020202020204" pitchFamily="34" charset="0"/>
                <a:hlinkClick r:id="rId23" tooltip="L'Aventurier (série télévisé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L'aventurier</a:t>
            </a:r>
            <a:r>
              <a:rPr lang="fr-FR" sz="1400" b="0" i="0" dirty="0"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158AFAC-5C97-2E5F-A4CF-F7B778F6495D}"/>
              </a:ext>
            </a:extLst>
          </p:cNvPr>
          <p:cNvSpPr txBox="1"/>
          <p:nvPr/>
        </p:nvSpPr>
        <p:spPr>
          <a:xfrm>
            <a:off x="554689" y="3249959"/>
            <a:ext cx="2503503" cy="644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Lurie</a:t>
            </a:r>
            <a:r>
              <a:rPr lang="fr-FR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Morar</a:t>
            </a:r>
            <a:r>
              <a:rPr lang="fr-FR" sz="14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 </a:t>
            </a:r>
            <a:endParaRPr lang="fr-FR" sz="1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membre du Sirba Octet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urie Morar Discography | Discogs">
            <a:extLst>
              <a:ext uri="{FF2B5EF4-FFF2-40B4-BE49-F238E27FC236}">
                <a16:creationId xmlns:a16="http://schemas.microsoft.com/office/drawing/2014/main" id="{A415E995-1395-6F35-7245-8BD0B53D1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953" y="667027"/>
            <a:ext cx="1524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7223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231</Words>
  <Application>Microsoft Office PowerPoint</Application>
  <PresentationFormat>Grand écran</PresentationFormat>
  <Paragraphs>17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Courier New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nelly oursel</dc:creator>
  <cp:lastModifiedBy>nelly oursel</cp:lastModifiedBy>
  <cp:revision>3</cp:revision>
  <dcterms:created xsi:type="dcterms:W3CDTF">2023-11-05T18:41:19Z</dcterms:created>
  <dcterms:modified xsi:type="dcterms:W3CDTF">2023-11-17T10:03:46Z</dcterms:modified>
</cp:coreProperties>
</file>