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65" r:id="rId3"/>
    <p:sldId id="261" r:id="rId4"/>
    <p:sldId id="262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>
        <p:scale>
          <a:sx n="88" d="100"/>
          <a:sy n="88" d="100"/>
        </p:scale>
        <p:origin x="804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D5948-6488-4BA7-B865-5757B387C084}" type="datetimeFigureOut">
              <a:rPr lang="fr-FR" smtClean="0"/>
              <a:t>25/01/2016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2062E-7BC7-4A1E-8BF0-B345110BBC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111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BF44-A4EE-4936-B897-06D9F8C61CDE}" type="datetime1">
              <a:rPr lang="fr-FR" smtClean="0"/>
              <a:t>25/01/2016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CIO d'Ermont 2016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469E-D496-49D0-A172-A49FBFA2D5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09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1872-BF11-4B55-A474-244B6F82A8A3}" type="datetime1">
              <a:rPr lang="fr-FR" smtClean="0"/>
              <a:t>25/01/2016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CIO d'Ermont 2016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469E-D496-49D0-A172-A49FBFA2D5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96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25D2E-5E63-4CC5-A187-90AF744FF293}" type="datetime1">
              <a:rPr lang="fr-FR" smtClean="0"/>
              <a:t>25/01/2016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CIO d'Ermont 2016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469E-D496-49D0-A172-A49FBFA2D5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50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C95D-9AB3-4F30-885F-14AA3D8B58AB}" type="datetime1">
              <a:rPr lang="fr-FR" smtClean="0"/>
              <a:t>25/01/2016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CIO d'Ermont 2016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469E-D496-49D0-A172-A49FBFA2D5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816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A1F22-0470-45CA-BD62-2D644EBE205B}" type="datetime1">
              <a:rPr lang="fr-FR" smtClean="0"/>
              <a:t>25/01/2016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CIO d'Ermont 2016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469E-D496-49D0-A172-A49FBFA2D5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42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7C70-67D8-4A11-A41B-0793D9C3A7BF}" type="datetime1">
              <a:rPr lang="fr-FR" smtClean="0"/>
              <a:t>25/01/2016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CIO d'Ermont 2016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469E-D496-49D0-A172-A49FBFA2D5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77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9AEE-BA57-443B-917A-8FFA8811D9F4}" type="datetime1">
              <a:rPr lang="fr-FR" smtClean="0"/>
              <a:t>25/01/2016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CIO d'Ermont 2016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469E-D496-49D0-A172-A49FBFA2D5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23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A604-98A7-47CD-B237-EB1B0A8433CD}" type="datetime1">
              <a:rPr lang="fr-FR" smtClean="0"/>
              <a:t>25/01/2016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CIO d'Ermont 2016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469E-D496-49D0-A172-A49FBFA2D5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01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4A45-8956-40C0-B177-8C0CA7060CD7}" type="datetime1">
              <a:rPr lang="fr-FR" smtClean="0"/>
              <a:t>25/01/2016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CIO d'Ermont 2016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469E-D496-49D0-A172-A49FBFA2D5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58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8249-7D3B-4F69-A969-43CC4E3CAABA}" type="datetime1">
              <a:rPr lang="fr-FR" smtClean="0"/>
              <a:t>25/01/2016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CIO d'Ermont 2016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469E-D496-49D0-A172-A49FBFA2D5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17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FA38-B259-4AFF-A755-C05FE2661D25}" type="datetime1">
              <a:rPr lang="fr-FR" smtClean="0"/>
              <a:t>25/01/2016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CIO d'Ermont 2016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469E-D496-49D0-A172-A49FBFA2D5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587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710BE-D01E-4061-BA17-7D64B6FA2F89}" type="datetime1">
              <a:rPr lang="fr-FR" smtClean="0"/>
              <a:t>25/01/2016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CIO d'Ermont 2016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9469E-D496-49D0-A172-A49FBFA2D5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496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6000">
              <a:schemeClr val="accent4">
                <a:lumMod val="60000"/>
                <a:lumOff val="40000"/>
              </a:schemeClr>
            </a:gs>
            <a:gs pos="87000">
              <a:schemeClr val="accent4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0156" y="1831975"/>
            <a:ext cx="9691688" cy="4197350"/>
          </a:xfrm>
          <a:noFill/>
        </p:spPr>
        <p:txBody>
          <a:bodyPr>
            <a:normAutofit/>
          </a:bodyPr>
          <a:lstStyle/>
          <a:p>
            <a:pPr algn="ctr"/>
            <a:r>
              <a:rPr lang="fr-FR" sz="9600" b="1" dirty="0" smtClean="0">
                <a:ln w="12700" cmpd="sng">
                  <a:noFill/>
                  <a:prstDash val="solid"/>
                </a:ln>
                <a:gradFill>
                  <a:gsLst>
                    <a:gs pos="0">
                      <a:srgbClr val="0070C0"/>
                    </a:gs>
                    <a:gs pos="100000">
                      <a:srgbClr val="00B050"/>
                    </a:gs>
                  </a:gsLst>
                  <a:lin ang="5400000"/>
                </a:gradFill>
                <a:latin typeface="+mn-lt"/>
              </a:rPr>
              <a:t>Nouveautés APB </a:t>
            </a:r>
            <a:br>
              <a:rPr lang="fr-FR" sz="9600" b="1" dirty="0" smtClean="0">
                <a:ln w="12700" cmpd="sng">
                  <a:noFill/>
                  <a:prstDash val="solid"/>
                </a:ln>
                <a:gradFill>
                  <a:gsLst>
                    <a:gs pos="0">
                      <a:srgbClr val="0070C0"/>
                    </a:gs>
                    <a:gs pos="100000">
                      <a:srgbClr val="00B050"/>
                    </a:gs>
                  </a:gsLst>
                  <a:lin ang="5400000"/>
                </a:gradFill>
                <a:latin typeface="+mn-lt"/>
              </a:rPr>
            </a:br>
            <a:r>
              <a:rPr lang="fr-FR" sz="9600" b="1" dirty="0" smtClean="0">
                <a:ln w="12700" cmpd="sng">
                  <a:noFill/>
                  <a:prstDash val="solid"/>
                </a:ln>
                <a:gradFill>
                  <a:gsLst>
                    <a:gs pos="0">
                      <a:srgbClr val="0070C0"/>
                    </a:gs>
                    <a:gs pos="100000">
                      <a:srgbClr val="00B050"/>
                    </a:gs>
                  </a:gsLst>
                  <a:lin ang="5400000"/>
                </a:gradFill>
                <a:latin typeface="+mn-lt"/>
              </a:rPr>
              <a:t>en IDF</a:t>
            </a:r>
            <a:endParaRPr lang="fr-FR" sz="9600" b="1" dirty="0">
              <a:ln w="12700" cmpd="sng">
                <a:noFill/>
                <a:prstDash val="solid"/>
              </a:ln>
              <a:gradFill>
                <a:gsLst>
                  <a:gs pos="0">
                    <a:srgbClr val="0070C0"/>
                  </a:gs>
                  <a:gs pos="100000">
                    <a:srgbClr val="00B050"/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0"/>
            <a:ext cx="1080000" cy="68580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00B050"/>
              </a:gs>
            </a:gsLst>
            <a:lin ang="5400000" scaled="0"/>
          </a:gra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96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2016</a:t>
            </a:r>
            <a:endParaRPr lang="fr-FR" sz="96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CIO d'Ermont 2016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97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6000">
              <a:schemeClr val="accent4">
                <a:lumMod val="60000"/>
                <a:lumOff val="40000"/>
              </a:schemeClr>
            </a:gs>
            <a:gs pos="87000">
              <a:schemeClr val="accent4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89052" y="0"/>
            <a:ext cx="9691688" cy="995423"/>
          </a:xfrm>
          <a:noFill/>
        </p:spPr>
        <p:txBody>
          <a:bodyPr>
            <a:normAutofit/>
          </a:bodyPr>
          <a:lstStyle/>
          <a:p>
            <a:pPr algn="ctr"/>
            <a:r>
              <a:rPr lang="fr-FR" sz="6000" b="1" dirty="0" smtClean="0">
                <a:ln w="12700" cmpd="sng">
                  <a:noFill/>
                  <a:prstDash val="solid"/>
                </a:ln>
                <a:gradFill>
                  <a:gsLst>
                    <a:gs pos="0">
                      <a:srgbClr val="0070C0"/>
                    </a:gs>
                    <a:gs pos="100000">
                      <a:srgbClr val="00B050"/>
                    </a:gs>
                  </a:gsLst>
                  <a:lin ang="5400000"/>
                </a:gradFill>
                <a:latin typeface="+mn-lt"/>
              </a:rPr>
              <a:t>Les catégories de licences</a:t>
            </a:r>
            <a:endParaRPr lang="fr-FR" sz="6000" b="1" dirty="0">
              <a:ln w="12700" cmpd="sng">
                <a:noFill/>
                <a:prstDash val="solid"/>
              </a:ln>
              <a:gradFill>
                <a:gsLst>
                  <a:gs pos="0">
                    <a:srgbClr val="0070C0"/>
                  </a:gs>
                  <a:gs pos="100000">
                    <a:srgbClr val="00B050"/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0"/>
            <a:ext cx="1080000" cy="68580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00B050"/>
              </a:gs>
            </a:gsLst>
            <a:lin ang="5400000" scaled="0"/>
          </a:gradFill>
        </p:spPr>
        <p:txBody>
          <a:bodyPr vert="vert270" wrap="square" rtlCol="0" anchor="ctr" anchorCtr="0">
            <a:noAutofit/>
          </a:bodyPr>
          <a:lstStyle/>
          <a:p>
            <a:pPr algn="ctr"/>
            <a:r>
              <a:rPr lang="fr-FR" sz="6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Licences IDF</a:t>
            </a:r>
            <a:endParaRPr lang="fr-FR" sz="60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13" name="Groupe 12"/>
          <p:cNvGrpSpPr/>
          <p:nvPr/>
        </p:nvGrpSpPr>
        <p:grpSpPr>
          <a:xfrm>
            <a:off x="1018351" y="1226916"/>
            <a:ext cx="11030895" cy="5447645"/>
            <a:chOff x="1018351" y="1226916"/>
            <a:chExt cx="11030895" cy="5447645"/>
          </a:xfrm>
        </p:grpSpPr>
        <p:sp>
          <p:nvSpPr>
            <p:cNvPr id="3" name="ZoneTexte 2"/>
            <p:cNvSpPr txBox="1"/>
            <p:nvPr/>
          </p:nvSpPr>
          <p:spPr>
            <a:xfrm>
              <a:off x="1801792" y="1226916"/>
              <a:ext cx="10247454" cy="5447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spcAft>
                  <a:spcPts val="600"/>
                </a:spcAft>
              </a:pPr>
              <a:r>
                <a:rPr lang="fr-FR" sz="3200" b="1" dirty="0" smtClean="0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 catégories de licences (avec ou sans pastille de couleur) :</a:t>
              </a:r>
            </a:p>
            <a:p>
              <a:pPr>
                <a:lnSpc>
                  <a:spcPct val="150000"/>
                </a:lnSpc>
              </a:pPr>
              <a:r>
                <a:rPr lang="fr-FR" sz="2400" b="1" dirty="0" smtClean="0"/>
                <a:t>Catégorie 1 : </a:t>
              </a:r>
              <a:r>
                <a:rPr lang="fr-FR" sz="2400" dirty="0" smtClean="0"/>
                <a:t>L1 à capacité d’accueil suffisante de son académie</a:t>
              </a:r>
            </a:p>
            <a:p>
              <a:pPr>
                <a:spcAft>
                  <a:spcPts val="1200"/>
                </a:spcAft>
              </a:pPr>
              <a:r>
                <a:rPr lang="fr-FR" sz="2400" b="1" dirty="0" smtClean="0"/>
                <a:t>Catégorie 1 : </a:t>
              </a:r>
              <a:r>
                <a:rPr lang="fr-FR" sz="2400" dirty="0" smtClean="0"/>
                <a:t>L1 à capacité d’accueil suffisante des 2 autres académies d’IDF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200"/>
                </a:spcAft>
              </a:pPr>
              <a:r>
                <a:rPr lang="fr-FR" sz="2400" b="1" dirty="0" smtClean="0"/>
                <a:t>Catégorie 2 : </a:t>
              </a:r>
              <a:r>
                <a:rPr lang="fr-FR" sz="2400" dirty="0" smtClean="0"/>
                <a:t>L1 à capacité d’accueil insuffisante</a:t>
              </a:r>
            </a:p>
            <a:p>
              <a:pPr>
                <a:lnSpc>
                  <a:spcPct val="150000"/>
                </a:lnSpc>
                <a:spcAft>
                  <a:spcPts val="1200"/>
                </a:spcAft>
              </a:pPr>
              <a:r>
                <a:rPr lang="fr-FR" sz="2400" b="1" dirty="0" smtClean="0"/>
                <a:t>Catégorie 3 : </a:t>
              </a:r>
              <a:r>
                <a:rPr lang="fr-FR" sz="2400" dirty="0" smtClean="0"/>
                <a:t>L1 délivrée dans 1 ou 2 académies d’IDF</a:t>
              </a:r>
            </a:p>
            <a:p>
              <a:pPr>
                <a:lnSpc>
                  <a:spcPct val="150000"/>
                </a:lnSpc>
                <a:spcAft>
                  <a:spcPts val="1200"/>
                </a:spcAft>
              </a:pPr>
              <a:r>
                <a:rPr lang="fr-FR" sz="2400" b="1" dirty="0" smtClean="0"/>
                <a:t>Catégorie 4 : </a:t>
              </a:r>
              <a:r>
                <a:rPr lang="fr-FR" sz="2400" dirty="0" smtClean="0"/>
                <a:t>L1 à modalité particulière d’admission</a:t>
              </a:r>
            </a:p>
            <a:p>
              <a:pPr>
                <a:lnSpc>
                  <a:spcPct val="150000"/>
                </a:lnSpc>
                <a:spcAft>
                  <a:spcPts val="1200"/>
                </a:spcAft>
              </a:pPr>
              <a:r>
                <a:rPr lang="fr-FR" sz="2400" b="1" dirty="0" smtClean="0"/>
                <a:t>Catégorie 5 : </a:t>
              </a:r>
              <a:r>
                <a:rPr lang="fr-FR" sz="2400" dirty="0" smtClean="0"/>
                <a:t>Première Année Commune aux Etudes de Santé (PACES)</a:t>
              </a:r>
            </a:p>
            <a:p>
              <a:pPr>
                <a:lnSpc>
                  <a:spcPct val="150000"/>
                </a:lnSpc>
                <a:spcAft>
                  <a:spcPts val="1200"/>
                </a:spcAft>
              </a:pPr>
              <a:r>
                <a:rPr lang="fr-FR" sz="2400" b="1" dirty="0" smtClean="0"/>
                <a:t>Catégorie 6 : </a:t>
              </a:r>
              <a:r>
                <a:rPr lang="fr-FR" sz="2400" dirty="0" smtClean="0"/>
                <a:t>L1 à recrutement national</a:t>
              </a:r>
              <a:endParaRPr lang="fr-FR" sz="2400" dirty="0"/>
            </a:p>
          </p:txBody>
        </p:sp>
        <p:sp>
          <p:nvSpPr>
            <p:cNvPr id="5" name="Ellipse 4"/>
            <p:cNvSpPr/>
            <p:nvPr/>
          </p:nvSpPr>
          <p:spPr>
            <a:xfrm>
              <a:off x="1544617" y="2258416"/>
              <a:ext cx="257175" cy="2667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/>
            <p:nvPr/>
          </p:nvSpPr>
          <p:spPr>
            <a:xfrm>
              <a:off x="1544617" y="2679701"/>
              <a:ext cx="257175" cy="26670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1541977" y="6207506"/>
              <a:ext cx="257175" cy="266700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1539337" y="5508914"/>
              <a:ext cx="257175" cy="266700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1544617" y="3400142"/>
              <a:ext cx="257175" cy="266700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1541977" y="4113071"/>
              <a:ext cx="257175" cy="266700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18351" y="4744605"/>
              <a:ext cx="1055961" cy="4286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i="1" dirty="0" smtClean="0">
                  <a:solidFill>
                    <a:schemeClr val="tx1"/>
                  </a:solidFill>
                </a:rPr>
                <a:t>Sans pastille</a:t>
              </a:r>
              <a:endParaRPr lang="fr-FR" sz="1400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CIO d'Ermont 2016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5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6000">
              <a:schemeClr val="accent4">
                <a:lumMod val="60000"/>
                <a:lumOff val="40000"/>
              </a:schemeClr>
            </a:gs>
            <a:gs pos="87000">
              <a:schemeClr val="accent4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4790" y="1400536"/>
            <a:ext cx="10521387" cy="54574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b="1" dirty="0" smtClean="0"/>
          </a:p>
          <a:p>
            <a:pPr algn="just"/>
            <a:r>
              <a:rPr lang="fr-FR" b="1" dirty="0"/>
              <a:t>P</a:t>
            </a:r>
            <a:r>
              <a:rPr lang="fr-FR" b="1" dirty="0" smtClean="0"/>
              <a:t>our </a:t>
            </a:r>
            <a:r>
              <a:rPr lang="fr-FR" b="1" dirty="0"/>
              <a:t>les </a:t>
            </a:r>
            <a:r>
              <a:rPr lang="fr-FR" b="1" u="sng" dirty="0"/>
              <a:t>bacheliers généraux</a:t>
            </a:r>
            <a:r>
              <a:rPr lang="fr-FR" b="1" dirty="0"/>
              <a:t> </a:t>
            </a:r>
            <a:r>
              <a:rPr lang="fr-FR" b="1" dirty="0" smtClean="0"/>
              <a:t>obligation de </a:t>
            </a:r>
            <a:r>
              <a:rPr lang="fr-FR" b="1" dirty="0"/>
              <a:t>formuler un vœu de licence </a:t>
            </a:r>
            <a:r>
              <a:rPr lang="fr-FR" dirty="0"/>
              <a:t>« libre de son académie </a:t>
            </a:r>
            <a:r>
              <a:rPr lang="fr-FR" dirty="0" smtClean="0"/>
              <a:t>», </a:t>
            </a:r>
            <a:r>
              <a:rPr lang="fr-FR" dirty="0"/>
              <a:t>c’est-à-dire de catégorie </a:t>
            </a:r>
            <a:r>
              <a:rPr lang="fr-FR" dirty="0" smtClean="0"/>
              <a:t>1 </a:t>
            </a:r>
          </a:p>
          <a:p>
            <a:pPr marL="0" indent="0">
              <a:buNone/>
            </a:pPr>
            <a:r>
              <a:rPr lang="fr-FR" dirty="0" smtClean="0"/>
              <a:t>   afin </a:t>
            </a:r>
            <a:r>
              <a:rPr lang="fr-FR" dirty="0"/>
              <a:t>de pouvoir saisir d’autres </a:t>
            </a:r>
            <a:r>
              <a:rPr lang="fr-FR" dirty="0" smtClean="0"/>
              <a:t>vœux</a:t>
            </a:r>
          </a:p>
          <a:p>
            <a:pPr marL="0" indent="0">
              <a:buNone/>
            </a:pPr>
            <a:endParaRPr lang="fr-FR" dirty="0"/>
          </a:p>
          <a:p>
            <a:pPr>
              <a:lnSpc>
                <a:spcPct val="100000"/>
              </a:lnSpc>
            </a:pPr>
            <a:r>
              <a:rPr lang="fr-FR" b="1" dirty="0"/>
              <a:t>Obligation de formuler 6 vœux de licences</a:t>
            </a:r>
            <a:r>
              <a:rPr lang="fr-FR" dirty="0"/>
              <a:t> </a:t>
            </a:r>
            <a:r>
              <a:rPr lang="fr-FR" dirty="0" smtClean="0"/>
              <a:t>avec pastilles              au </a:t>
            </a:r>
            <a:r>
              <a:rPr lang="fr-FR" dirty="0"/>
              <a:t>minimum dès lors qu’une licence en tension est </a:t>
            </a:r>
            <a:r>
              <a:rPr lang="fr-FR" dirty="0" smtClean="0"/>
              <a:t>demandée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i="1" dirty="0" smtClean="0"/>
              <a:t>Excepté pour les licences de droit et STAPS</a:t>
            </a:r>
          </a:p>
          <a:p>
            <a:endParaRPr lang="fr-FR" dirty="0"/>
          </a:p>
          <a:p>
            <a:pPr marL="0" indent="0" algn="ctr">
              <a:spcBef>
                <a:spcPts val="0"/>
              </a:spcBef>
              <a:buNone/>
            </a:pPr>
            <a:r>
              <a:rPr lang="fr-FR" sz="26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est conseillé de valider les vœux de L1 avant le 20 mars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26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afin de vérifier que la règle des 6 vœux est bien respectée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26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d’avoir le temps d’en rajouter avant la clôture  </a:t>
            </a:r>
            <a:endParaRPr lang="fr-FR" sz="2600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9914774" y="2315154"/>
            <a:ext cx="896709" cy="1685526"/>
            <a:chOff x="9886199" y="2597030"/>
            <a:chExt cx="896709" cy="1685526"/>
          </a:xfrm>
        </p:grpSpPr>
        <p:sp>
          <p:nvSpPr>
            <p:cNvPr id="4" name="Ellipse 3"/>
            <p:cNvSpPr/>
            <p:nvPr/>
          </p:nvSpPr>
          <p:spPr>
            <a:xfrm>
              <a:off x="9886199" y="4015856"/>
              <a:ext cx="257175" cy="2667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Ellipse 4"/>
            <p:cNvSpPr/>
            <p:nvPr/>
          </p:nvSpPr>
          <p:spPr>
            <a:xfrm>
              <a:off x="10200878" y="4012961"/>
              <a:ext cx="257175" cy="26670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/>
            <p:nvPr/>
          </p:nvSpPr>
          <p:spPr>
            <a:xfrm>
              <a:off x="10525733" y="4015856"/>
              <a:ext cx="257175" cy="266700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10397145" y="2597030"/>
              <a:ext cx="257175" cy="2667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ZoneTexte 8"/>
          <p:cNvSpPr txBox="1"/>
          <p:nvPr/>
        </p:nvSpPr>
        <p:spPr>
          <a:xfrm>
            <a:off x="0" y="0"/>
            <a:ext cx="1080000" cy="68580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00B050"/>
              </a:gs>
            </a:gsLst>
            <a:lin ang="5400000" scaled="0"/>
          </a:gradFill>
        </p:spPr>
        <p:txBody>
          <a:bodyPr vert="vert270" wrap="square" rtlCol="0" anchor="ctr" anchorCtr="0">
            <a:noAutofit/>
          </a:bodyPr>
          <a:lstStyle/>
          <a:p>
            <a:pPr algn="ctr"/>
            <a:r>
              <a:rPr lang="fr-FR" sz="6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Licences IDF</a:t>
            </a:r>
            <a:endParaRPr lang="fr-FR" sz="60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1389052" y="0"/>
            <a:ext cx="9691688" cy="9954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6000" b="1" dirty="0" smtClean="0">
                <a:ln w="12700" cmpd="sng">
                  <a:noFill/>
                  <a:prstDash val="solid"/>
                </a:ln>
                <a:gradFill>
                  <a:gsLst>
                    <a:gs pos="0">
                      <a:srgbClr val="0070C0"/>
                    </a:gs>
                    <a:gs pos="100000">
                      <a:srgbClr val="00B050"/>
                    </a:gs>
                  </a:gsLst>
                  <a:lin ang="5400000"/>
                </a:gradFill>
                <a:latin typeface="+mn-lt"/>
              </a:rPr>
              <a:t>Les règles spécifiques</a:t>
            </a:r>
            <a:endParaRPr lang="fr-FR" sz="6000" b="1" dirty="0">
              <a:ln w="12700" cmpd="sng">
                <a:noFill/>
                <a:prstDash val="solid"/>
              </a:ln>
              <a:gradFill>
                <a:gsLst>
                  <a:gs pos="0">
                    <a:srgbClr val="0070C0"/>
                  </a:gs>
                  <a:gs pos="100000">
                    <a:srgbClr val="00B050"/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CIO d'Ermont 2016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20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6000">
              <a:schemeClr val="accent4">
                <a:lumMod val="60000"/>
                <a:lumOff val="40000"/>
              </a:schemeClr>
            </a:gs>
            <a:gs pos="87000">
              <a:schemeClr val="accent4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38492" y="1192192"/>
            <a:ext cx="9745884" cy="5532699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fr-FR" b="1" dirty="0" smtClean="0"/>
              <a:t>Santé :</a:t>
            </a:r>
            <a:r>
              <a:rPr lang="fr-FR" dirty="0" smtClean="0"/>
              <a:t> 1 vœu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PACES</a:t>
            </a:r>
            <a:r>
              <a:rPr lang="fr-FR" dirty="0" smtClean="0"/>
              <a:t>, puis classer les 7 UFR</a:t>
            </a:r>
          </a:p>
          <a:p>
            <a:pPr>
              <a:lnSpc>
                <a:spcPct val="160000"/>
              </a:lnSpc>
            </a:pPr>
            <a:r>
              <a:rPr lang="fr-FR" b="1" dirty="0" smtClean="0"/>
              <a:t>Droit :</a:t>
            </a:r>
            <a:r>
              <a:rPr lang="fr-FR" dirty="0" smtClean="0"/>
              <a:t> 1 vœu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L1 Droit</a:t>
            </a:r>
            <a:r>
              <a:rPr lang="fr-FR" dirty="0" smtClean="0"/>
              <a:t>, puis classer les 13 UFR</a:t>
            </a:r>
          </a:p>
          <a:p>
            <a:pPr>
              <a:lnSpc>
                <a:spcPct val="160000"/>
              </a:lnSpc>
            </a:pPr>
            <a:r>
              <a:rPr lang="fr-FR" b="1" dirty="0" smtClean="0"/>
              <a:t>Psycho :</a:t>
            </a:r>
            <a:r>
              <a:rPr lang="fr-FR" dirty="0" smtClean="0"/>
              <a:t> 1 vœu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L1 Psycho</a:t>
            </a:r>
            <a:r>
              <a:rPr lang="fr-FR" dirty="0" smtClean="0"/>
              <a:t>, puis classer les 4 UFR</a:t>
            </a:r>
          </a:p>
          <a:p>
            <a:pPr>
              <a:lnSpc>
                <a:spcPct val="160000"/>
              </a:lnSpc>
            </a:pPr>
            <a:r>
              <a:rPr lang="fr-FR" b="1" dirty="0" smtClean="0"/>
              <a:t>STAPS :</a:t>
            </a:r>
            <a:r>
              <a:rPr lang="fr-FR" dirty="0" smtClean="0"/>
              <a:t> 1 vœu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L1 STAPS</a:t>
            </a:r>
            <a:r>
              <a:rPr lang="fr-FR" dirty="0" smtClean="0"/>
              <a:t>, puis classer les 8 UFR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6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l’intérieur d’un vœu générique, il est obligatoire de classer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6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toutes les UFR proposées par APB.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6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 priorité géographique sera attribuée à chaque candidat. </a:t>
            </a:r>
            <a:endParaRPr lang="fr-FR" sz="2600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llipse 3"/>
          <p:cNvSpPr/>
          <p:nvPr/>
        </p:nvSpPr>
        <p:spPr>
          <a:xfrm>
            <a:off x="10072069" y="404813"/>
            <a:ext cx="257175" cy="266700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1080000" cy="68580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00B050"/>
              </a:gs>
            </a:gsLst>
            <a:lin ang="5400000" scaled="0"/>
          </a:gradFill>
        </p:spPr>
        <p:txBody>
          <a:bodyPr vert="vert270" wrap="square" rtlCol="0" anchor="ctr" anchorCtr="0">
            <a:noAutofit/>
          </a:bodyPr>
          <a:lstStyle/>
          <a:p>
            <a:pPr algn="ctr"/>
            <a:r>
              <a:rPr lang="fr-FR" sz="6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Licences IDF</a:t>
            </a:r>
            <a:endParaRPr lang="fr-FR" sz="60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389052" y="0"/>
            <a:ext cx="9691688" cy="9954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6000" b="1" dirty="0" smtClean="0">
                <a:ln w="12700" cmpd="sng">
                  <a:noFill/>
                  <a:prstDash val="solid"/>
                </a:ln>
                <a:gradFill>
                  <a:gsLst>
                    <a:gs pos="0">
                      <a:srgbClr val="0070C0"/>
                    </a:gs>
                    <a:gs pos="100000">
                      <a:srgbClr val="00B050"/>
                    </a:gs>
                  </a:gsLst>
                  <a:lin ang="5400000"/>
                </a:gradFill>
                <a:latin typeface="+mn-lt"/>
              </a:rPr>
              <a:t>Vœu groupé générique</a:t>
            </a:r>
            <a:endParaRPr lang="fr-FR" sz="6000" b="1" dirty="0">
              <a:ln w="12700" cmpd="sng">
                <a:noFill/>
                <a:prstDash val="solid"/>
              </a:ln>
              <a:gradFill>
                <a:gsLst>
                  <a:gs pos="0">
                    <a:srgbClr val="0070C0"/>
                  </a:gs>
                  <a:gs pos="100000">
                    <a:srgbClr val="00B050"/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CIO d'Ermont 2016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40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14821" t="17524" r="16250" b="6571"/>
          <a:stretch/>
        </p:blipFill>
        <p:spPr>
          <a:xfrm>
            <a:off x="1169221" y="0"/>
            <a:ext cx="9853559" cy="67817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CIO d'Ermont 2016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55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</TotalTime>
  <Words>206</Words>
  <Application>Microsoft Office PowerPoint</Application>
  <PresentationFormat>Personnalisé</PresentationFormat>
  <Paragraphs>41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Nouveautés APB  en IDF</vt:lpstr>
      <vt:lpstr>Les catégories de licences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cio montmorency</dc:creator>
  <cp:lastModifiedBy>standard</cp:lastModifiedBy>
  <cp:revision>30</cp:revision>
  <dcterms:created xsi:type="dcterms:W3CDTF">2016-01-12T09:30:38Z</dcterms:created>
  <dcterms:modified xsi:type="dcterms:W3CDTF">2016-01-25T10:04:54Z</dcterms:modified>
</cp:coreProperties>
</file>